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7"/>
  </p:notesMasterIdLst>
  <p:handoutMasterIdLst>
    <p:handoutMasterId r:id="rId18"/>
  </p:handoutMasterIdLst>
  <p:sldIdLst>
    <p:sldId id="264" r:id="rId2"/>
    <p:sldId id="265" r:id="rId3"/>
    <p:sldId id="266" r:id="rId4"/>
    <p:sldId id="267" r:id="rId5"/>
    <p:sldId id="268" r:id="rId6"/>
    <p:sldId id="269" r:id="rId7"/>
    <p:sldId id="270" r:id="rId8"/>
    <p:sldId id="277" r:id="rId9"/>
    <p:sldId id="278" r:id="rId10"/>
    <p:sldId id="271" r:id="rId11"/>
    <p:sldId id="272" r:id="rId12"/>
    <p:sldId id="273" r:id="rId13"/>
    <p:sldId id="274" r:id="rId14"/>
    <p:sldId id="275" r:id="rId15"/>
    <p:sldId id="276" r:id="rId16"/>
  </p:sldIdLst>
  <p:sldSz cx="9144000" cy="6858000" type="screen4x3"/>
  <p:notesSz cx="9144000" cy="6858000"/>
  <p:custDataLst>
    <p:tags r:id="rId19"/>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3018" autoAdjust="0"/>
  </p:normalViewPr>
  <p:slideViewPr>
    <p:cSldViewPr showGuides="1">
      <p:cViewPr varScale="1">
        <p:scale>
          <a:sx n="55" d="100"/>
          <a:sy n="55" d="100"/>
        </p:scale>
        <p:origin x="192" y="7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pos="2160"/>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7.04.2021</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7.04.2021</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769441"/>
          </a:xfrm>
          <a:prstGeom prst="rect">
            <a:avLst/>
          </a:prstGeom>
        </p:spPr>
        <p:txBody>
          <a:bodyPr wrap="square">
            <a:spAutoFit/>
          </a:bodyPr>
          <a:lstStyle/>
          <a:p>
            <a:r>
              <a:rPr lang="tr-TR" sz="2200" b="1" dirty="0"/>
              <a:t>RO-RO GEMİLERİNDE YÜKÜN BAĞLANMASINDA DİKKAT EDİLECEK </a:t>
            </a:r>
            <a:endParaRPr lang="tr-TR" sz="2200" dirty="0"/>
          </a:p>
          <a:p>
            <a:r>
              <a:rPr lang="tr-TR" sz="2200" b="1" dirty="0"/>
              <a:t>HUSUSLAR :</a:t>
            </a:r>
            <a:endParaRPr lang="tr-TR" sz="2200" dirty="0"/>
          </a:p>
        </p:txBody>
      </p:sp>
      <p:sp>
        <p:nvSpPr>
          <p:cNvPr id="5" name="Dikdörtgen 4"/>
          <p:cNvSpPr/>
          <p:nvPr/>
        </p:nvSpPr>
        <p:spPr>
          <a:xfrm>
            <a:off x="755578" y="1700808"/>
            <a:ext cx="8136904" cy="3785652"/>
          </a:xfrm>
          <a:prstGeom prst="rect">
            <a:avLst/>
          </a:prstGeom>
        </p:spPr>
        <p:txBody>
          <a:bodyPr wrap="square">
            <a:spAutoFit/>
          </a:bodyPr>
          <a:lstStyle/>
          <a:p>
            <a:r>
              <a:rPr lang="tr-TR" sz="2400" dirty="0" err="1"/>
              <a:t>Ro</a:t>
            </a:r>
            <a:r>
              <a:rPr lang="tr-TR" sz="2400" dirty="0"/>
              <a:t>/</a:t>
            </a:r>
            <a:r>
              <a:rPr lang="tr-TR" sz="2400" dirty="0" err="1"/>
              <a:t>Ro</a:t>
            </a:r>
            <a:r>
              <a:rPr lang="tr-TR" sz="2400" dirty="0"/>
              <a:t> gemilerine yüklenen kara yolu treylerlerinin ağırlık merkezleri yüksekliklerinin yarısında bir noktada olduğunu kabul etmek geçerli olmaz, özellikle soğuk havalı treylerler ile donmuş et taşındığı dikkate alınırsa, etlerin treyler tavanında kancalara asılarak taşınması nedeni ile treylerin ağırlık merkezi tavana yakın olacaktır. Bu gibi ağırlık merkezleri yüksek olan yüklerin bağlanması en zor olan yükleri teşkil eder. Bu tip treylerin şasesi tavana nispetle dikey yüklere dayanacak şekilde imal edilmiş olup tavandan bir açıya doğru hareket eden yüklere göre yapılmamıştır.</a:t>
            </a:r>
          </a:p>
        </p:txBody>
      </p:sp>
    </p:spTree>
    <p:extLst>
      <p:ext uri="{BB962C8B-B14F-4D97-AF65-F5344CB8AC3E}">
        <p14:creationId xmlns:p14="http://schemas.microsoft.com/office/powerpoint/2010/main" val="4259097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769441"/>
          </a:xfrm>
          <a:prstGeom prst="rect">
            <a:avLst/>
          </a:prstGeom>
        </p:spPr>
        <p:txBody>
          <a:bodyPr wrap="square">
            <a:spAutoFit/>
          </a:bodyPr>
          <a:lstStyle/>
          <a:p>
            <a:r>
              <a:rPr lang="tr-TR" sz="2200" b="1" dirty="0"/>
              <a:t>RO-RO GEMİLERİNDE YÜKÜN BAĞLANMASINDA DİKKAT EDİLECEK </a:t>
            </a:r>
            <a:endParaRPr lang="tr-TR" sz="2200" dirty="0"/>
          </a:p>
          <a:p>
            <a:r>
              <a:rPr lang="tr-TR" sz="2200" b="1" dirty="0"/>
              <a:t>HUSUSLAR :</a:t>
            </a:r>
            <a:endParaRPr lang="tr-TR" sz="2200" dirty="0"/>
          </a:p>
        </p:txBody>
      </p:sp>
      <p:sp>
        <p:nvSpPr>
          <p:cNvPr id="5" name="Dikdörtgen 4"/>
          <p:cNvSpPr/>
          <p:nvPr/>
        </p:nvSpPr>
        <p:spPr>
          <a:xfrm>
            <a:off x="755578" y="1700808"/>
            <a:ext cx="8136904" cy="5447645"/>
          </a:xfrm>
          <a:prstGeom prst="rect">
            <a:avLst/>
          </a:prstGeom>
        </p:spPr>
        <p:txBody>
          <a:bodyPr wrap="square">
            <a:spAutoFit/>
          </a:bodyPr>
          <a:lstStyle/>
          <a:p>
            <a:r>
              <a:rPr lang="tr-TR" sz="2400" dirty="0"/>
              <a:t>Treylerin gövdesi nispeten elastikidir ve şasi genellikle yeterli bağlama noktalarına sahip değildir. Bu tip araçların bağlanmaları özel dikkati gerektirir</a:t>
            </a:r>
            <a:r>
              <a:rPr lang="tr-TR" sz="2400" dirty="0" smtClean="0"/>
              <a:t>.</a:t>
            </a:r>
          </a:p>
          <a:p>
            <a:endParaRPr lang="tr-TR" sz="2400" dirty="0" smtClean="0"/>
          </a:p>
          <a:p>
            <a:r>
              <a:rPr lang="tr-TR" sz="2400" dirty="0"/>
              <a:t>Öte yandan yükün gemi içindeki İstif yerinin de göz önüne alınması gerekir. Geminin ön uç noktalarına istiflenmiş üniteler genellikle yalpa merkezi etrafına yerleştirilenlerden daha fazla harekete maruz kalır, bunun gibi vasattan uzak ve borda yanlarına istiflenen ünitelerde geminin merkez hattına yerleştirilenlerden farklı etkilenirler. Şunu da unutmamak gerekir ki vasıta merkez hattına yakın istif edilirse diğerlerinden farklı muameleye tutulmazlar çünkü bu ünitelerde diğer üniteler gibi aynı yalpa ve baş-kıç hızına tabi olacaktır. </a:t>
            </a:r>
          </a:p>
          <a:p>
            <a:endParaRPr lang="tr-TR" dirty="0"/>
          </a:p>
          <a:p>
            <a:endParaRPr lang="tr-TR" dirty="0"/>
          </a:p>
        </p:txBody>
      </p:sp>
    </p:spTree>
    <p:extLst>
      <p:ext uri="{BB962C8B-B14F-4D97-AF65-F5344CB8AC3E}">
        <p14:creationId xmlns:p14="http://schemas.microsoft.com/office/powerpoint/2010/main" val="45031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769441"/>
          </a:xfrm>
          <a:prstGeom prst="rect">
            <a:avLst/>
          </a:prstGeom>
        </p:spPr>
        <p:txBody>
          <a:bodyPr wrap="square">
            <a:spAutoFit/>
          </a:bodyPr>
          <a:lstStyle/>
          <a:p>
            <a:r>
              <a:rPr lang="tr-TR" sz="2200" b="1" dirty="0"/>
              <a:t>RO-RO GEMİLERİNDE YÜKÜN BAĞLANMASINDA DİKKAT EDİLECEK </a:t>
            </a:r>
            <a:endParaRPr lang="tr-TR" sz="2200" dirty="0"/>
          </a:p>
          <a:p>
            <a:r>
              <a:rPr lang="tr-TR" sz="2200" b="1" dirty="0"/>
              <a:t>HUSUSLAR :</a:t>
            </a:r>
            <a:endParaRPr lang="tr-TR" sz="2200" dirty="0"/>
          </a:p>
        </p:txBody>
      </p:sp>
      <p:sp>
        <p:nvSpPr>
          <p:cNvPr id="5" name="Dikdörtgen 4"/>
          <p:cNvSpPr/>
          <p:nvPr/>
        </p:nvSpPr>
        <p:spPr>
          <a:xfrm>
            <a:off x="755578" y="1700808"/>
            <a:ext cx="8136904" cy="4708981"/>
          </a:xfrm>
          <a:prstGeom prst="rect">
            <a:avLst/>
          </a:prstGeom>
        </p:spPr>
        <p:txBody>
          <a:bodyPr wrap="square">
            <a:spAutoFit/>
          </a:bodyPr>
          <a:lstStyle/>
          <a:p>
            <a:r>
              <a:rPr lang="tr-TR" sz="2400" dirty="0"/>
              <a:t>Bağlamanın yükün kayma, sarkma </a:t>
            </a:r>
            <a:r>
              <a:rPr lang="tr-TR" sz="2400" dirty="0" err="1"/>
              <a:t>v.s</a:t>
            </a:r>
            <a:r>
              <a:rPr lang="tr-TR" sz="2400" dirty="0"/>
              <a:t>. hareketlerini engellemesi gerekir.</a:t>
            </a:r>
          </a:p>
          <a:p>
            <a:r>
              <a:rPr lang="tr-TR" sz="2400" dirty="0"/>
              <a:t>	Yatay kayma hareketlerine en iyi olarak yataya alçak açıda, </a:t>
            </a:r>
            <a:r>
              <a:rPr lang="tr-TR" sz="2400" b="1" dirty="0"/>
              <a:t>yukarı aşağı</a:t>
            </a:r>
            <a:r>
              <a:rPr lang="tr-TR" sz="2400" dirty="0"/>
              <a:t> hareketleri dikey bağlamalarla, </a:t>
            </a:r>
            <a:r>
              <a:rPr lang="tr-TR" sz="2400" b="1" dirty="0"/>
              <a:t>"</a:t>
            </a:r>
            <a:r>
              <a:rPr lang="tr-TR" sz="2400" b="1" dirty="0" err="1"/>
              <a:t>Raçking</a:t>
            </a:r>
            <a:r>
              <a:rPr lang="tr-TR" sz="2400" dirty="0"/>
              <a:t>" </a:t>
            </a:r>
            <a:r>
              <a:rPr lang="tr-TR" sz="2400" b="1" dirty="0"/>
              <a:t>dağılma</a:t>
            </a:r>
            <a:r>
              <a:rPr lang="tr-TR" sz="2400" dirty="0"/>
              <a:t> ise </a:t>
            </a:r>
            <a:r>
              <a:rPr lang="tr-TR" sz="2400" b="1" dirty="0"/>
              <a:t>çapraz</a:t>
            </a:r>
            <a:r>
              <a:rPr lang="tr-TR" sz="2400" dirty="0"/>
              <a:t> bağlamayı gerektirir</a:t>
            </a:r>
            <a:r>
              <a:rPr lang="tr-TR" sz="2400" dirty="0" smtClean="0"/>
              <a:t>.</a:t>
            </a:r>
          </a:p>
          <a:p>
            <a:endParaRPr lang="tr-TR" sz="2400" dirty="0"/>
          </a:p>
          <a:p>
            <a:r>
              <a:rPr lang="tr-TR" sz="2400" dirty="0" err="1"/>
              <a:t>Ro</a:t>
            </a:r>
            <a:r>
              <a:rPr lang="tr-TR" sz="2400" dirty="0"/>
              <a:t>/</a:t>
            </a:r>
            <a:r>
              <a:rPr lang="tr-TR" sz="2400" dirty="0" err="1"/>
              <a:t>Ro</a:t>
            </a:r>
            <a:r>
              <a:rPr lang="tr-TR" sz="2400" dirty="0"/>
              <a:t> gemilerinde bu üç esas hareketi etkili bir şekilde karşılayacak tek bir yön bağlaması olmaz, çünkü treylerler üst köşelerinden bağlanamazlar. Bağlamanın başlıca gayesi yük ünitesinin sabit hale sokulması ve tercihen güvertenin bir parçası haline getirilmesidir.</a:t>
            </a:r>
          </a:p>
          <a:p>
            <a:endParaRPr lang="tr-TR" dirty="0"/>
          </a:p>
          <a:p>
            <a:endParaRPr lang="tr-TR" dirty="0"/>
          </a:p>
        </p:txBody>
      </p:sp>
    </p:spTree>
    <p:extLst>
      <p:ext uri="{BB962C8B-B14F-4D97-AF65-F5344CB8AC3E}">
        <p14:creationId xmlns:p14="http://schemas.microsoft.com/office/powerpoint/2010/main" val="1409778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31345"/>
            <a:ext cx="8136904" cy="430887"/>
          </a:xfrm>
          <a:prstGeom prst="rect">
            <a:avLst/>
          </a:prstGeom>
        </p:spPr>
        <p:txBody>
          <a:bodyPr wrap="square">
            <a:spAutoFit/>
          </a:bodyPr>
          <a:lstStyle/>
          <a:p>
            <a:r>
              <a:rPr lang="tr-TR" sz="2200" b="1" dirty="0"/>
              <a:t>RO-RO YÜKLERİ :</a:t>
            </a:r>
            <a:endParaRPr lang="tr-TR" sz="2200" dirty="0"/>
          </a:p>
        </p:txBody>
      </p:sp>
      <p:sp>
        <p:nvSpPr>
          <p:cNvPr id="5" name="Dikdörtgen 4"/>
          <p:cNvSpPr/>
          <p:nvPr/>
        </p:nvSpPr>
        <p:spPr>
          <a:xfrm>
            <a:off x="539552" y="1313122"/>
            <a:ext cx="8136904" cy="5539978"/>
          </a:xfrm>
          <a:prstGeom prst="rect">
            <a:avLst/>
          </a:prstGeom>
        </p:spPr>
        <p:txBody>
          <a:bodyPr wrap="square">
            <a:spAutoFit/>
          </a:bodyPr>
          <a:lstStyle/>
          <a:p>
            <a:r>
              <a:rPr lang="tr-TR" sz="2400" b="1" dirty="0"/>
              <a:t>*</a:t>
            </a:r>
            <a:r>
              <a:rPr lang="tr-TR" sz="2400" dirty="0"/>
              <a:t>Kendi gücü ile hareket edebilen araçlar ve makinalar. </a:t>
            </a:r>
          </a:p>
          <a:p>
            <a:r>
              <a:rPr lang="tr-TR" sz="2400" b="1" dirty="0"/>
              <a:t>* </a:t>
            </a:r>
            <a:r>
              <a:rPr lang="tr-TR" sz="2400" dirty="0"/>
              <a:t>Paletli veya tekerlekli olabilir. Ekskavatörler, yükleyiciler, kamyonlar, otobüsler</a:t>
            </a:r>
            <a:r>
              <a:rPr lang="tr-TR" sz="2400" dirty="0" smtClean="0"/>
              <a:t>, otomobiller, traktörler</a:t>
            </a:r>
            <a:r>
              <a:rPr lang="tr-TR" sz="2400" dirty="0"/>
              <a:t>, </a:t>
            </a:r>
            <a:r>
              <a:rPr lang="tr-TR" sz="2400" dirty="0" smtClean="0"/>
              <a:t>biçerdöverler vs</a:t>
            </a:r>
            <a:r>
              <a:rPr lang="tr-TR" sz="2400" dirty="0"/>
              <a:t>. </a:t>
            </a:r>
          </a:p>
          <a:p>
            <a:r>
              <a:rPr lang="tr-TR" sz="2400" b="1" dirty="0"/>
              <a:t>* </a:t>
            </a:r>
            <a:r>
              <a:rPr lang="tr-TR" sz="2400" dirty="0"/>
              <a:t>Çekilerek taşınabilen araç ve makinalar. </a:t>
            </a:r>
          </a:p>
          <a:p>
            <a:r>
              <a:rPr lang="tr-TR" sz="2400" b="1" dirty="0"/>
              <a:t>* </a:t>
            </a:r>
            <a:r>
              <a:rPr lang="tr-TR" sz="2400" dirty="0"/>
              <a:t>Treyler, </a:t>
            </a:r>
            <a:r>
              <a:rPr lang="tr-TR" sz="2400" dirty="0" err="1"/>
              <a:t>dorse</a:t>
            </a:r>
            <a:r>
              <a:rPr lang="tr-TR" sz="2400" dirty="0"/>
              <a:t>, mobil beton santrali, mobil asfalt </a:t>
            </a:r>
            <a:r>
              <a:rPr lang="tr-TR" sz="2400" dirty="0" err="1"/>
              <a:t>plenti</a:t>
            </a:r>
            <a:r>
              <a:rPr lang="tr-TR" sz="2400" dirty="0"/>
              <a:t>, römork üzerinde </a:t>
            </a:r>
            <a:r>
              <a:rPr lang="tr-TR" sz="2400" dirty="0" smtClean="0"/>
              <a:t>tekne vs</a:t>
            </a:r>
            <a:r>
              <a:rPr lang="tr-TR" sz="2400" dirty="0"/>
              <a:t>. </a:t>
            </a:r>
            <a:r>
              <a:rPr lang="tr-TR" sz="2400" dirty="0" smtClean="0"/>
              <a:t>Yükler bir </a:t>
            </a:r>
            <a:r>
              <a:rPr lang="tr-TR" sz="2400" dirty="0"/>
              <a:t>çekici ile </a:t>
            </a:r>
            <a:r>
              <a:rPr lang="tr-TR" sz="2400" dirty="0" err="1"/>
              <a:t>roro</a:t>
            </a:r>
            <a:r>
              <a:rPr lang="tr-TR" sz="2400" dirty="0"/>
              <a:t> gemisine yüklenebilirler. </a:t>
            </a:r>
          </a:p>
          <a:p>
            <a:r>
              <a:rPr lang="tr-TR" sz="2400" b="1" dirty="0"/>
              <a:t>* </a:t>
            </a:r>
            <a:r>
              <a:rPr lang="tr-TR" sz="2400" dirty="0" err="1"/>
              <a:t>Mafi</a:t>
            </a:r>
            <a:r>
              <a:rPr lang="tr-TR" sz="2400" dirty="0"/>
              <a:t> treyler üzerinde sabit yükler. </a:t>
            </a:r>
          </a:p>
          <a:p>
            <a:r>
              <a:rPr lang="tr-TR" sz="2400" b="1" dirty="0"/>
              <a:t>* </a:t>
            </a:r>
            <a:r>
              <a:rPr lang="tr-TR" sz="2400" dirty="0" err="1"/>
              <a:t>RoRo</a:t>
            </a:r>
            <a:r>
              <a:rPr lang="tr-TR" sz="2400" dirty="0"/>
              <a:t> gemilerde </a:t>
            </a:r>
            <a:r>
              <a:rPr lang="tr-TR" sz="2400" dirty="0" err="1"/>
              <a:t>mafi</a:t>
            </a:r>
            <a:r>
              <a:rPr lang="tr-TR" sz="2400" dirty="0"/>
              <a:t> kullanımı yeni olmamakla beraber, yaşanan küresel</a:t>
            </a:r>
          </a:p>
          <a:p>
            <a:r>
              <a:rPr lang="tr-TR" sz="2400" dirty="0"/>
              <a:t>ekonomik </a:t>
            </a:r>
            <a:r>
              <a:rPr lang="tr-TR" sz="2400" dirty="0" smtClean="0"/>
              <a:t>krizin temel </a:t>
            </a:r>
            <a:r>
              <a:rPr lang="tr-TR" sz="2400" dirty="0"/>
              <a:t>müşterileri olan otomotiv sektörünü etkilemesi nedeniyle </a:t>
            </a:r>
            <a:r>
              <a:rPr lang="tr-TR" sz="2400" dirty="0" err="1"/>
              <a:t>roro</a:t>
            </a:r>
            <a:r>
              <a:rPr lang="tr-TR" sz="2400" dirty="0"/>
              <a:t> armatörleri sabit yüklere daha fazla ilgi göstermeye başlamışlar ve filolarındaki </a:t>
            </a:r>
            <a:r>
              <a:rPr lang="tr-TR" sz="2400" dirty="0" err="1"/>
              <a:t>mafi</a:t>
            </a:r>
            <a:r>
              <a:rPr lang="tr-TR" sz="2400" dirty="0"/>
              <a:t> treyler kullanımını arttırmışlardır. </a:t>
            </a:r>
          </a:p>
          <a:p>
            <a:endParaRPr lang="tr-TR" dirty="0"/>
          </a:p>
        </p:txBody>
      </p:sp>
    </p:spTree>
    <p:extLst>
      <p:ext uri="{BB962C8B-B14F-4D97-AF65-F5344CB8AC3E}">
        <p14:creationId xmlns:p14="http://schemas.microsoft.com/office/powerpoint/2010/main" val="2989358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769441"/>
          </a:xfrm>
          <a:prstGeom prst="rect">
            <a:avLst/>
          </a:prstGeom>
        </p:spPr>
        <p:txBody>
          <a:bodyPr wrap="square">
            <a:spAutoFit/>
          </a:bodyPr>
          <a:lstStyle/>
          <a:p>
            <a:r>
              <a:rPr lang="tr-TR" sz="2200" b="1" smtClean="0"/>
              <a:t>RO-RO GEMİLERİ İLE YAPILAN TAŞIMACILIĞIN AVANTAJ ve</a:t>
            </a:r>
            <a:endParaRPr lang="tr-TR" sz="2200" smtClean="0"/>
          </a:p>
          <a:p>
            <a:r>
              <a:rPr lang="tr-TR" sz="2200" b="1" smtClean="0"/>
              <a:t>DEZAVANTAJLARI </a:t>
            </a:r>
            <a:r>
              <a:rPr lang="tr-TR" b="1" smtClean="0"/>
              <a:t>:</a:t>
            </a:r>
            <a:endParaRPr lang="tr-TR" dirty="0"/>
          </a:p>
        </p:txBody>
      </p:sp>
      <p:sp>
        <p:nvSpPr>
          <p:cNvPr id="2" name="Dikdörtgen 1"/>
          <p:cNvSpPr/>
          <p:nvPr/>
        </p:nvSpPr>
        <p:spPr>
          <a:xfrm>
            <a:off x="766483" y="1402908"/>
            <a:ext cx="1915204" cy="461665"/>
          </a:xfrm>
          <a:prstGeom prst="rect">
            <a:avLst/>
          </a:prstGeom>
        </p:spPr>
        <p:txBody>
          <a:bodyPr wrap="none">
            <a:spAutoFit/>
          </a:bodyPr>
          <a:lstStyle/>
          <a:p>
            <a:r>
              <a:rPr lang="tr-TR" sz="2400" b="1" spc="-5" dirty="0" smtClean="0">
                <a:latin typeface="Arial" panose="020B0604020202020204" pitchFamily="34" charset="0"/>
                <a:ea typeface="Times New Roman" panose="02020603050405020304" pitchFamily="18" charset="0"/>
              </a:rPr>
              <a:t> </a:t>
            </a:r>
            <a:r>
              <a:rPr lang="tr-TR" sz="2400" b="1" spc="-5" dirty="0">
                <a:latin typeface="Arial" panose="020B0604020202020204" pitchFamily="34" charset="0"/>
                <a:ea typeface="Times New Roman" panose="02020603050405020304" pitchFamily="18" charset="0"/>
              </a:rPr>
              <a:t>Avantajları:</a:t>
            </a:r>
            <a:endParaRPr lang="tr-TR" sz="2400" dirty="0"/>
          </a:p>
        </p:txBody>
      </p:sp>
      <p:sp>
        <p:nvSpPr>
          <p:cNvPr id="3" name="Dikdörtgen 2"/>
          <p:cNvSpPr/>
          <p:nvPr/>
        </p:nvSpPr>
        <p:spPr>
          <a:xfrm>
            <a:off x="766483" y="2060848"/>
            <a:ext cx="8125998" cy="3465244"/>
          </a:xfrm>
          <a:prstGeom prst="rect">
            <a:avLst/>
          </a:prstGeom>
        </p:spPr>
        <p:txBody>
          <a:bodyPr wrap="square">
            <a:spAutoFit/>
          </a:bodyPr>
          <a:lstStyle/>
          <a:p>
            <a:pPr indent="417830" algn="just">
              <a:lnSpc>
                <a:spcPct val="115000"/>
              </a:lnSpc>
              <a:spcAft>
                <a:spcPts val="0"/>
              </a:spcAft>
            </a:pPr>
            <a:r>
              <a:rPr lang="tr-TR" sz="2400" dirty="0">
                <a:ea typeface="Times New Roman" panose="02020603050405020304" pitchFamily="18" charset="0"/>
                <a:cs typeface="Times New Roman" panose="02020603050405020304" pitchFamily="18" charset="0"/>
              </a:rPr>
              <a:t>Tahliye ve yükleme çabukluğu ile limanlarda kalış süresinin azlığı nedeniyle liman giderlerinin azalması</a:t>
            </a: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Süratlerinin </a:t>
            </a:r>
            <a:r>
              <a:rPr lang="tr-TR" sz="2400" dirty="0">
                <a:ea typeface="Times New Roman" panose="02020603050405020304" pitchFamily="18" charset="0"/>
                <a:cs typeface="Times New Roman" panose="02020603050405020304" pitchFamily="18" charset="0"/>
              </a:rPr>
              <a:t>yüksek oluşu ve limanlarda bekleme sürelerinin düşük olması nedeniyle daha çok sayıda sefer olanağı</a:t>
            </a:r>
          </a:p>
          <a:p>
            <a:pPr indent="449580" algn="just">
              <a:lnSpc>
                <a:spcPct val="115000"/>
              </a:lnSpc>
              <a:spcAft>
                <a:spcPts val="0"/>
              </a:spcAft>
            </a:pPr>
            <a:r>
              <a:rPr lang="tr-TR" sz="2400" smtClean="0">
                <a:ea typeface="Times New Roman" panose="02020603050405020304" pitchFamily="18" charset="0"/>
                <a:cs typeface="Times New Roman" panose="02020603050405020304" pitchFamily="18" charset="0"/>
              </a:rPr>
              <a:t>*Limanda </a:t>
            </a:r>
            <a:r>
              <a:rPr lang="tr-TR" sz="2400" dirty="0">
                <a:ea typeface="Times New Roman" panose="02020603050405020304" pitchFamily="18" charset="0"/>
                <a:cs typeface="Times New Roman" panose="02020603050405020304" pitchFamily="18" charset="0"/>
              </a:rPr>
              <a:t>işçilere az ihtiyaç duyulması nedeniyle insan gücünden tasarruf olanağı</a:t>
            </a: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Genelde </a:t>
            </a:r>
            <a:r>
              <a:rPr lang="tr-TR" sz="2400" dirty="0" err="1">
                <a:ea typeface="Times New Roman" panose="02020603050405020304" pitchFamily="18" charset="0"/>
                <a:cs typeface="Times New Roman" panose="02020603050405020304" pitchFamily="18" charset="0"/>
              </a:rPr>
              <a:t>layner</a:t>
            </a:r>
            <a:r>
              <a:rPr lang="tr-TR" sz="2400" dirty="0">
                <a:ea typeface="Times New Roman" panose="02020603050405020304" pitchFamily="18" charset="0"/>
                <a:cs typeface="Times New Roman" panose="02020603050405020304" pitchFamily="18" charset="0"/>
              </a:rPr>
              <a:t> hatlar üzerinde çalışmaları</a:t>
            </a:r>
            <a:endParaRPr lang="tr-TR" sz="2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0913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769441"/>
          </a:xfrm>
          <a:prstGeom prst="rect">
            <a:avLst/>
          </a:prstGeom>
        </p:spPr>
        <p:txBody>
          <a:bodyPr wrap="square">
            <a:spAutoFit/>
          </a:bodyPr>
          <a:lstStyle/>
          <a:p>
            <a:r>
              <a:rPr lang="tr-TR" sz="2200" b="1" smtClean="0"/>
              <a:t>RO-RO GEMİLERİ İLE YAPILAN TAŞIMACILIĞIN AVANTAJ ve</a:t>
            </a:r>
            <a:endParaRPr lang="tr-TR" sz="2200" smtClean="0"/>
          </a:p>
          <a:p>
            <a:r>
              <a:rPr lang="tr-TR" sz="2200" b="1" smtClean="0"/>
              <a:t>DEZAVANTAJLARI </a:t>
            </a:r>
            <a:r>
              <a:rPr lang="tr-TR" b="1" smtClean="0"/>
              <a:t>:</a:t>
            </a:r>
            <a:endParaRPr lang="tr-TR" dirty="0"/>
          </a:p>
        </p:txBody>
      </p:sp>
      <p:sp>
        <p:nvSpPr>
          <p:cNvPr id="2" name="Dikdörtgen 1"/>
          <p:cNvSpPr/>
          <p:nvPr/>
        </p:nvSpPr>
        <p:spPr>
          <a:xfrm>
            <a:off x="766483" y="1402908"/>
            <a:ext cx="1915204" cy="461665"/>
          </a:xfrm>
          <a:prstGeom prst="rect">
            <a:avLst/>
          </a:prstGeom>
        </p:spPr>
        <p:txBody>
          <a:bodyPr wrap="none">
            <a:spAutoFit/>
          </a:bodyPr>
          <a:lstStyle/>
          <a:p>
            <a:r>
              <a:rPr lang="tr-TR" sz="2400" b="1" spc="-5" dirty="0" smtClean="0">
                <a:latin typeface="Arial" panose="020B0604020202020204" pitchFamily="34" charset="0"/>
                <a:ea typeface="Times New Roman" panose="02020603050405020304" pitchFamily="18" charset="0"/>
              </a:rPr>
              <a:t> </a:t>
            </a:r>
            <a:r>
              <a:rPr lang="tr-TR" sz="2400" b="1" spc="-5" dirty="0">
                <a:latin typeface="Arial" panose="020B0604020202020204" pitchFamily="34" charset="0"/>
                <a:ea typeface="Times New Roman" panose="02020603050405020304" pitchFamily="18" charset="0"/>
              </a:rPr>
              <a:t>Avantajları:</a:t>
            </a:r>
            <a:endParaRPr lang="tr-TR" sz="2400" dirty="0"/>
          </a:p>
        </p:txBody>
      </p:sp>
      <p:sp>
        <p:nvSpPr>
          <p:cNvPr id="3" name="Dikdörtgen 2"/>
          <p:cNvSpPr/>
          <p:nvPr/>
        </p:nvSpPr>
        <p:spPr>
          <a:xfrm>
            <a:off x="766483" y="2060848"/>
            <a:ext cx="8125998" cy="4154984"/>
          </a:xfrm>
          <a:prstGeom prst="rect">
            <a:avLst/>
          </a:prstGeom>
        </p:spPr>
        <p:txBody>
          <a:bodyPr wrap="square">
            <a:spAutoFit/>
          </a:bodyPr>
          <a:lstStyle/>
          <a:p>
            <a:r>
              <a:rPr lang="tr-TR" sz="2400" dirty="0" smtClean="0"/>
              <a:t>* Yükleme </a:t>
            </a:r>
            <a:r>
              <a:rPr lang="tr-TR" sz="2400" dirty="0"/>
              <a:t>ve boşaltma sırasında düşük hasar riski. </a:t>
            </a:r>
          </a:p>
          <a:p>
            <a:r>
              <a:rPr lang="tr-TR" sz="2400" dirty="0" smtClean="0"/>
              <a:t>* </a:t>
            </a:r>
            <a:r>
              <a:rPr lang="tr-TR" sz="2400" dirty="0"/>
              <a:t>Konvansiyonel ve genel kargo gemilerinde hasarlar çoğunlukla vinç </a:t>
            </a:r>
            <a:r>
              <a:rPr lang="tr-TR" sz="2400" dirty="0" smtClean="0"/>
              <a:t>ile yükleme </a:t>
            </a:r>
            <a:r>
              <a:rPr lang="tr-TR" sz="2400" dirty="0"/>
              <a:t>veya boşaltma esnasında gerçekleşir. </a:t>
            </a:r>
            <a:r>
              <a:rPr lang="tr-TR" sz="2400" dirty="0" err="1"/>
              <a:t>Ro-ro</a:t>
            </a:r>
            <a:r>
              <a:rPr lang="tr-TR" sz="2400" dirty="0"/>
              <a:t> gemi vinç kullanılmadığı için bu risk bertaraf edilmiş olur. </a:t>
            </a:r>
          </a:p>
          <a:p>
            <a:r>
              <a:rPr lang="tr-TR" sz="2400" dirty="0" smtClean="0"/>
              <a:t>* Düşük </a:t>
            </a:r>
            <a:r>
              <a:rPr lang="tr-TR" sz="2400" dirty="0"/>
              <a:t>yükleme ve boşaltma maliyetleri. </a:t>
            </a:r>
          </a:p>
          <a:p>
            <a:r>
              <a:rPr lang="tr-TR" sz="2400" dirty="0" smtClean="0"/>
              <a:t>* Araçların </a:t>
            </a:r>
            <a:r>
              <a:rPr lang="tr-TR" sz="2400" dirty="0"/>
              <a:t>akü kutup başlarının sökülmesi veya </a:t>
            </a:r>
            <a:r>
              <a:rPr lang="tr-TR" sz="2400" dirty="0" smtClean="0"/>
              <a:t>yakıt deposunun boşaltılması </a:t>
            </a:r>
            <a:r>
              <a:rPr lang="tr-TR" sz="2400" dirty="0"/>
              <a:t>gerekmez. </a:t>
            </a:r>
          </a:p>
          <a:p>
            <a:r>
              <a:rPr lang="tr-TR" sz="2400" dirty="0" smtClean="0"/>
              <a:t>* </a:t>
            </a:r>
            <a:r>
              <a:rPr lang="tr-TR" sz="2400" dirty="0" err="1" smtClean="0"/>
              <a:t>Ro-ro</a:t>
            </a:r>
            <a:r>
              <a:rPr lang="tr-TR" sz="2400" dirty="0" smtClean="0"/>
              <a:t> </a:t>
            </a:r>
            <a:r>
              <a:rPr lang="tr-TR" sz="2400" dirty="0"/>
              <a:t>gemileri gelişmiş yangın güvenlik sistemi </a:t>
            </a:r>
            <a:r>
              <a:rPr lang="tr-TR" sz="2400" dirty="0" smtClean="0"/>
              <a:t>ile donatılmışlardır</a:t>
            </a:r>
            <a:r>
              <a:rPr lang="tr-TR" sz="2400" dirty="0"/>
              <a:t>. </a:t>
            </a:r>
          </a:p>
          <a:p>
            <a:r>
              <a:rPr lang="tr-TR" sz="2400" dirty="0" smtClean="0"/>
              <a:t>* Hızlı</a:t>
            </a:r>
            <a:r>
              <a:rPr lang="tr-TR" sz="2400" dirty="0"/>
              <a:t>, kolay ve düşük maliyetli sabitleme (</a:t>
            </a:r>
            <a:r>
              <a:rPr lang="tr-TR" sz="2400" dirty="0" err="1"/>
              <a:t>lashing</a:t>
            </a:r>
            <a:r>
              <a:rPr lang="tr-TR" sz="2400" dirty="0"/>
              <a:t>) işlemleri. </a:t>
            </a:r>
          </a:p>
          <a:p>
            <a:r>
              <a:rPr lang="tr-TR" sz="2400" dirty="0" smtClean="0"/>
              <a:t>* </a:t>
            </a:r>
            <a:r>
              <a:rPr lang="tr-TR" sz="2400" dirty="0" err="1" smtClean="0"/>
              <a:t>Ro-ro</a:t>
            </a:r>
            <a:r>
              <a:rPr lang="tr-TR" sz="2400" dirty="0" smtClean="0"/>
              <a:t> </a:t>
            </a:r>
            <a:r>
              <a:rPr lang="tr-TR" sz="2400" dirty="0"/>
              <a:t>yük konusunda uzmanlaşmış ekip. </a:t>
            </a:r>
          </a:p>
        </p:txBody>
      </p:sp>
    </p:spTree>
    <p:extLst>
      <p:ext uri="{BB962C8B-B14F-4D97-AF65-F5344CB8AC3E}">
        <p14:creationId xmlns:p14="http://schemas.microsoft.com/office/powerpoint/2010/main" val="1633384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769441"/>
          </a:xfrm>
          <a:prstGeom prst="rect">
            <a:avLst/>
          </a:prstGeom>
        </p:spPr>
        <p:txBody>
          <a:bodyPr wrap="square">
            <a:spAutoFit/>
          </a:bodyPr>
          <a:lstStyle/>
          <a:p>
            <a:r>
              <a:rPr lang="tr-TR" sz="2200" b="1" smtClean="0"/>
              <a:t>RO-RO GEMİLERİ İLE YAPILAN TAŞIMACILIĞIN AVANTAJ ve</a:t>
            </a:r>
            <a:endParaRPr lang="tr-TR" sz="2200" smtClean="0"/>
          </a:p>
          <a:p>
            <a:r>
              <a:rPr lang="tr-TR" sz="2200" b="1" smtClean="0"/>
              <a:t>DEZAVANTAJLARI </a:t>
            </a:r>
            <a:r>
              <a:rPr lang="tr-TR" b="1" smtClean="0"/>
              <a:t>:</a:t>
            </a:r>
            <a:endParaRPr lang="tr-TR" dirty="0"/>
          </a:p>
        </p:txBody>
      </p:sp>
      <p:sp>
        <p:nvSpPr>
          <p:cNvPr id="2" name="Dikdörtgen 1"/>
          <p:cNvSpPr/>
          <p:nvPr/>
        </p:nvSpPr>
        <p:spPr>
          <a:xfrm>
            <a:off x="766483" y="1402908"/>
            <a:ext cx="2010872" cy="461665"/>
          </a:xfrm>
          <a:prstGeom prst="rect">
            <a:avLst/>
          </a:prstGeom>
        </p:spPr>
        <p:txBody>
          <a:bodyPr wrap="none">
            <a:spAutoFit/>
          </a:bodyPr>
          <a:lstStyle/>
          <a:p>
            <a:r>
              <a:rPr lang="tr-TR" sz="2400" b="1" spc="-5" dirty="0" smtClean="0">
                <a:latin typeface="Arial" panose="020B0604020202020204" pitchFamily="34" charset="0"/>
                <a:ea typeface="Times New Roman" panose="02020603050405020304" pitchFamily="18" charset="0"/>
              </a:rPr>
              <a:t> </a:t>
            </a:r>
            <a:r>
              <a:rPr lang="tr-TR" sz="2200" b="1" dirty="0"/>
              <a:t>Dezavantajları:</a:t>
            </a:r>
            <a:endParaRPr lang="tr-TR" sz="2200" dirty="0"/>
          </a:p>
        </p:txBody>
      </p:sp>
      <p:sp>
        <p:nvSpPr>
          <p:cNvPr id="3" name="Dikdörtgen 2"/>
          <p:cNvSpPr/>
          <p:nvPr/>
        </p:nvSpPr>
        <p:spPr>
          <a:xfrm>
            <a:off x="766483" y="2060848"/>
            <a:ext cx="8125998" cy="4764381"/>
          </a:xfrm>
          <a:prstGeom prst="rect">
            <a:avLst/>
          </a:prstGeom>
        </p:spPr>
        <p:txBody>
          <a:bodyPr wrap="square">
            <a:spAutoFit/>
          </a:bodyPr>
          <a:lstStyle/>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Gemilerin </a:t>
            </a:r>
            <a:r>
              <a:rPr lang="tr-TR" sz="2400" dirty="0">
                <a:ea typeface="Times New Roman" panose="02020603050405020304" pitchFamily="18" charset="0"/>
                <a:cs typeface="Times New Roman" panose="02020603050405020304" pitchFamily="18" charset="0"/>
              </a:rPr>
              <a:t>özel maksatlı olarak dizayn edilmiş olmaları</a:t>
            </a:r>
            <a:endParaRPr lang="tr-TR" sz="2000" dirty="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tr-TR" sz="2400" spc="-5" dirty="0" smtClean="0">
                <a:ea typeface="Times New Roman" panose="02020603050405020304" pitchFamily="18" charset="0"/>
                <a:cs typeface="Times New Roman" panose="02020603050405020304" pitchFamily="18" charset="0"/>
              </a:rPr>
              <a:t>* Gemi </a:t>
            </a:r>
            <a:r>
              <a:rPr lang="tr-TR" sz="2400" spc="-5" dirty="0">
                <a:ea typeface="Times New Roman" panose="02020603050405020304" pitchFamily="18" charset="0"/>
                <a:cs typeface="Times New Roman" panose="02020603050405020304" pitchFamily="18" charset="0"/>
              </a:rPr>
              <a:t>makinalarının seri ve manevra kabiliyetlerinin yüksek olması nedeniyle yakıt masraflarının artması</a:t>
            </a:r>
            <a:endParaRPr lang="tr-TR" sz="2000" dirty="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Yüklerin </a:t>
            </a:r>
            <a:r>
              <a:rPr lang="tr-TR" sz="2400" dirty="0">
                <a:ea typeface="Times New Roman" panose="02020603050405020304" pitchFamily="18" charset="0"/>
                <a:cs typeface="Times New Roman" panose="02020603050405020304" pitchFamily="18" charset="0"/>
              </a:rPr>
              <a:t>özel taşıyıcılarda bulunması ve gemiye özel taşıma aygıtları ile yüklenip tahliye edilebilmesi</a:t>
            </a:r>
            <a:endParaRPr lang="tr-TR" sz="2000" dirty="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Özel </a:t>
            </a:r>
            <a:r>
              <a:rPr lang="tr-TR" sz="2400" dirty="0">
                <a:ea typeface="Times New Roman" panose="02020603050405020304" pitchFamily="18" charset="0"/>
                <a:cs typeface="Times New Roman" panose="02020603050405020304" pitchFamily="18" charset="0"/>
              </a:rPr>
              <a:t>liman yerleri gerektirmesi</a:t>
            </a:r>
            <a:endParaRPr lang="tr-TR" sz="2000" dirty="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Yüklerin </a:t>
            </a:r>
            <a:r>
              <a:rPr lang="tr-TR" sz="2400" dirty="0">
                <a:ea typeface="Times New Roman" panose="02020603050405020304" pitchFamily="18" charset="0"/>
                <a:cs typeface="Times New Roman" panose="02020603050405020304" pitchFamily="18" charset="0"/>
              </a:rPr>
              <a:t>belirli olması</a:t>
            </a:r>
            <a:endParaRPr lang="tr-TR" sz="2000" dirty="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Yüklerin </a:t>
            </a:r>
            <a:r>
              <a:rPr lang="tr-TR" sz="2400" dirty="0">
                <a:ea typeface="Times New Roman" panose="02020603050405020304" pitchFamily="18" charset="0"/>
                <a:cs typeface="Times New Roman" panose="02020603050405020304" pitchFamily="18" charset="0"/>
              </a:rPr>
              <a:t>ağır olması nedeniyle yükleme ve </a:t>
            </a:r>
            <a:r>
              <a:rPr lang="en-US" sz="2400" dirty="0" err="1">
                <a:ea typeface="Times New Roman" panose="02020603050405020304" pitchFamily="18" charset="0"/>
                <a:cs typeface="Times New Roman" panose="02020603050405020304" pitchFamily="18" charset="0"/>
              </a:rPr>
              <a:t>bo</a:t>
            </a:r>
            <a:r>
              <a:rPr lang="tr-TR" sz="2400" dirty="0" err="1">
                <a:ea typeface="Times New Roman" panose="02020603050405020304" pitchFamily="18" charset="0"/>
                <a:cs typeface="Times New Roman" panose="02020603050405020304" pitchFamily="18" charset="0"/>
              </a:rPr>
              <a:t>şaltma</a:t>
            </a:r>
            <a:r>
              <a:rPr lang="tr-TR" sz="2400" dirty="0">
                <a:ea typeface="Times New Roman" panose="02020603050405020304" pitchFamily="18" charset="0"/>
                <a:cs typeface="Times New Roman" panose="02020603050405020304" pitchFamily="18" charset="0"/>
              </a:rPr>
              <a:t> esnasında geminin kolayca yalpaya düşebilmesi</a:t>
            </a:r>
            <a:endParaRPr lang="tr-TR" sz="2000" dirty="0">
              <a:ea typeface="Times New Roman" panose="02020603050405020304" pitchFamily="18" charset="0"/>
              <a:cs typeface="Times New Roman" panose="02020603050405020304" pitchFamily="18" charset="0"/>
            </a:endParaRPr>
          </a:p>
          <a:p>
            <a:pPr indent="449580" algn="just">
              <a:lnSpc>
                <a:spcPct val="115000"/>
              </a:lnSpc>
              <a:spcAft>
                <a:spcPts val="0"/>
              </a:spcAft>
            </a:pPr>
            <a:r>
              <a:rPr lang="tr-TR" sz="2400" dirty="0" smtClean="0">
                <a:ea typeface="Times New Roman" panose="02020603050405020304" pitchFamily="18" charset="0"/>
                <a:cs typeface="Times New Roman" panose="02020603050405020304" pitchFamily="18" charset="0"/>
              </a:rPr>
              <a:t>* Hangar </a:t>
            </a:r>
            <a:r>
              <a:rPr lang="tr-TR" sz="2400" dirty="0">
                <a:ea typeface="Times New Roman" panose="02020603050405020304" pitchFamily="18" charset="0"/>
                <a:cs typeface="Times New Roman" panose="02020603050405020304" pitchFamily="18" charset="0"/>
              </a:rPr>
              <a:t>içi kayıp hacmin diğer gemilere nazaran fazla olması</a:t>
            </a:r>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7624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RO-RO TAŞIMACILIĞI</a:t>
            </a:r>
          </a:p>
        </p:txBody>
      </p:sp>
      <p:sp>
        <p:nvSpPr>
          <p:cNvPr id="3" name="Dikdörtgen 2"/>
          <p:cNvSpPr/>
          <p:nvPr/>
        </p:nvSpPr>
        <p:spPr>
          <a:xfrm>
            <a:off x="249430" y="1082775"/>
            <a:ext cx="8712968" cy="3785652"/>
          </a:xfrm>
          <a:prstGeom prst="rect">
            <a:avLst/>
          </a:prstGeom>
        </p:spPr>
        <p:txBody>
          <a:bodyPr wrap="square">
            <a:spAutoFit/>
          </a:bodyPr>
          <a:lstStyle/>
          <a:p>
            <a:r>
              <a:rPr lang="tr-TR" sz="2400" dirty="0"/>
              <a:t>Taşıma sistemi olarak düşünüldüğünde; RO-RO taşımacılığında belirgin bir </a:t>
            </a:r>
            <a:r>
              <a:rPr lang="tr-TR" sz="2400" dirty="0" smtClean="0"/>
              <a:t>döviz tasarrufu </a:t>
            </a:r>
            <a:r>
              <a:rPr lang="tr-TR" sz="2400" dirty="0"/>
              <a:t>sağlanır. Malların taşıma maliyetlerinde azalma, karayolu taşıtlarının </a:t>
            </a:r>
            <a:r>
              <a:rPr lang="tr-TR" sz="2400" dirty="0" smtClean="0"/>
              <a:t>yıpranma paylarının </a:t>
            </a:r>
            <a:r>
              <a:rPr lang="tr-TR" sz="2400" dirty="0"/>
              <a:t>azalması, karayolu ağının ömrünün uzatılması, trafik </a:t>
            </a:r>
            <a:r>
              <a:rPr lang="tr-TR" sz="2400" dirty="0" smtClean="0"/>
              <a:t>yoğunluğunun düşürülmesi</a:t>
            </a:r>
            <a:r>
              <a:rPr lang="tr-TR" sz="2400" dirty="0"/>
              <a:t>, kaza risklerinin azaltılması, sürücülerin dinlenmeleri gibi avantajları </a:t>
            </a:r>
            <a:r>
              <a:rPr lang="tr-TR" sz="2400" dirty="0" smtClean="0"/>
              <a:t>vardır.</a:t>
            </a:r>
          </a:p>
          <a:p>
            <a:endParaRPr lang="tr-TR" sz="2400" dirty="0"/>
          </a:p>
          <a:p>
            <a:r>
              <a:rPr lang="tr-TR" sz="2400" dirty="0"/>
              <a:t>RO-RO taşımacılığı ile, yükün başlangıç noktasından varış noktasına iletilmesi, </a:t>
            </a:r>
            <a:r>
              <a:rPr lang="tr-TR" sz="2400" dirty="0" smtClean="0"/>
              <a:t>tahmin edebilme </a:t>
            </a:r>
            <a:r>
              <a:rPr lang="tr-TR" sz="2400" dirty="0"/>
              <a:t>ve güvenilirlik, mantıklı bir taşıma zamanı ve maliyet, zamanında </a:t>
            </a:r>
            <a:r>
              <a:rPr lang="tr-TR" sz="2400" dirty="0" smtClean="0"/>
              <a:t>ulaştırma, hasarsız </a:t>
            </a:r>
            <a:r>
              <a:rPr lang="tr-TR" sz="2400" dirty="0"/>
              <a:t>teslimat, zamanında, doğru ve tam bilgi gibi, taşımacıların istekleri </a:t>
            </a:r>
            <a:r>
              <a:rPr lang="tr-TR" sz="2400" dirty="0" smtClean="0"/>
              <a:t>karşılanmış olur.</a:t>
            </a:r>
            <a:endParaRPr lang="tr-TR" sz="2400" dirty="0"/>
          </a:p>
        </p:txBody>
      </p:sp>
    </p:spTree>
    <p:extLst>
      <p:ext uri="{BB962C8B-B14F-4D97-AF65-F5344CB8AC3E}">
        <p14:creationId xmlns:p14="http://schemas.microsoft.com/office/powerpoint/2010/main" val="3613627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1692274" y="621110"/>
            <a:ext cx="6768158" cy="461665"/>
          </a:xfrm>
          <a:prstGeom prst="rect">
            <a:avLst/>
          </a:prstGeom>
        </p:spPr>
        <p:txBody>
          <a:bodyPr wrap="square">
            <a:spAutoFit/>
          </a:bodyPr>
          <a:lstStyle/>
          <a:p>
            <a:r>
              <a:rPr lang="tr-TR" sz="2400" b="1" dirty="0"/>
              <a:t>RO-RO TAŞIMACILIĞI</a:t>
            </a:r>
          </a:p>
        </p:txBody>
      </p:sp>
      <p:sp>
        <p:nvSpPr>
          <p:cNvPr id="3" name="Dikdörtgen 2"/>
          <p:cNvSpPr/>
          <p:nvPr/>
        </p:nvSpPr>
        <p:spPr>
          <a:xfrm>
            <a:off x="249430" y="1082775"/>
            <a:ext cx="8712968" cy="4154984"/>
          </a:xfrm>
          <a:prstGeom prst="rect">
            <a:avLst/>
          </a:prstGeom>
        </p:spPr>
        <p:txBody>
          <a:bodyPr wrap="square">
            <a:spAutoFit/>
          </a:bodyPr>
          <a:lstStyle/>
          <a:p>
            <a:r>
              <a:rPr lang="tr-TR" sz="2400" dirty="0"/>
              <a:t>RO-RO taşımacılığında navlun ücretinin tespitinde; taşıt sahibinin karayolundan </a:t>
            </a:r>
            <a:r>
              <a:rPr lang="tr-TR" sz="2400" dirty="0" smtClean="0"/>
              <a:t>gitmesi halinde </a:t>
            </a:r>
            <a:r>
              <a:rPr lang="tr-TR" sz="2400" dirty="0"/>
              <a:t>bir A noktasından başka bir B noktasına varabilmek için ne kadar masraf </a:t>
            </a:r>
            <a:r>
              <a:rPr lang="tr-TR" sz="2400" dirty="0" smtClean="0"/>
              <a:t>yaptığı esas </a:t>
            </a:r>
            <a:r>
              <a:rPr lang="tr-TR" sz="2400" dirty="0"/>
              <a:t>alınarak belirlenir. Uluslar arası seferlerde geçiş sırasında ödenen otoyol ve geçiş ücretleri, vize ücretleri, aracın yaktığı yakıt masrafı hesaplanıp, </a:t>
            </a:r>
            <a:r>
              <a:rPr lang="tr-TR" sz="2400" dirty="0" smtClean="0"/>
              <a:t>taşımacının ödeyebileceği </a:t>
            </a:r>
            <a:r>
              <a:rPr lang="tr-TR" sz="2400" dirty="0"/>
              <a:t>bir miktar tespit edilir. Geminin işletim giderleri </a:t>
            </a:r>
            <a:r>
              <a:rPr lang="tr-TR" sz="2400" dirty="0" smtClean="0"/>
              <a:t>de</a:t>
            </a:r>
            <a:r>
              <a:rPr lang="tr-TR" sz="2400" b="1" u="sng" dirty="0" smtClean="0"/>
              <a:t>( yakıt masrafları, personel giderleri, bakım masrafları, acente masrafları, kumanya masrafları, liman giderleri, </a:t>
            </a:r>
            <a:r>
              <a:rPr lang="tr-TR" sz="2400" b="1" u="sng" smtClean="0"/>
              <a:t>pilotaj masrafları…)  </a:t>
            </a:r>
            <a:r>
              <a:rPr lang="tr-TR" sz="2400" dirty="0"/>
              <a:t>hesaba katılıp, </a:t>
            </a:r>
            <a:r>
              <a:rPr lang="tr-TR" sz="2400" dirty="0" smtClean="0"/>
              <a:t>liman ücretleri </a:t>
            </a:r>
            <a:r>
              <a:rPr lang="tr-TR" sz="2400" dirty="0"/>
              <a:t>de göz önüne alındıktan sonra, armatör ve nakliyeci arasında müzakere ile </a:t>
            </a:r>
            <a:r>
              <a:rPr lang="tr-TR" sz="2400" dirty="0" smtClean="0"/>
              <a:t>bir orta </a:t>
            </a:r>
            <a:r>
              <a:rPr lang="tr-TR" sz="2400" dirty="0"/>
              <a:t>yol bulunmaya çalışılır.</a:t>
            </a:r>
          </a:p>
        </p:txBody>
      </p:sp>
    </p:spTree>
    <p:extLst>
      <p:ext uri="{BB962C8B-B14F-4D97-AF65-F5344CB8AC3E}">
        <p14:creationId xmlns:p14="http://schemas.microsoft.com/office/powerpoint/2010/main" val="40108733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430887"/>
          </a:xfrm>
          <a:prstGeom prst="rect">
            <a:avLst/>
          </a:prstGeom>
        </p:spPr>
        <p:txBody>
          <a:bodyPr wrap="square">
            <a:spAutoFit/>
          </a:bodyPr>
          <a:lstStyle/>
          <a:p>
            <a:r>
              <a:rPr lang="tr-TR" sz="2200" b="1" dirty="0"/>
              <a:t>YÜKLERİN LASHİNG (BAĞLAMA) YAPILMASI :</a:t>
            </a:r>
            <a:endParaRPr lang="tr-TR" sz="2200" dirty="0"/>
          </a:p>
        </p:txBody>
      </p:sp>
      <p:sp>
        <p:nvSpPr>
          <p:cNvPr id="3" name="Dikdörtgen 2"/>
          <p:cNvSpPr/>
          <p:nvPr/>
        </p:nvSpPr>
        <p:spPr>
          <a:xfrm>
            <a:off x="766483" y="2060848"/>
            <a:ext cx="8125998" cy="3788729"/>
          </a:xfrm>
          <a:prstGeom prst="rect">
            <a:avLst/>
          </a:prstGeom>
        </p:spPr>
        <p:txBody>
          <a:bodyPr wrap="square">
            <a:spAutoFit/>
          </a:bodyPr>
          <a:lstStyle/>
          <a:p>
            <a:pPr indent="449580" algn="just">
              <a:lnSpc>
                <a:spcPct val="115000"/>
              </a:lnSpc>
              <a:spcAft>
                <a:spcPts val="0"/>
              </a:spcAft>
            </a:pP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Yükün, geminin sallanmasıyla yerinden oynayarak hasara uğramasını, gemiyi ve öteki yükleri hasara uğratmasını önlemek üzere </a:t>
            </a:r>
            <a:r>
              <a:rPr lang="tr-TR" sz="2400" dirty="0" err="1" smtClean="0">
                <a:solidFill>
                  <a:srgbClr val="00060A"/>
                </a:solidFill>
                <a:latin typeface="Arial" panose="020B0604020202020204" pitchFamily="34" charset="0"/>
                <a:ea typeface="Times New Roman" panose="02020603050405020304" pitchFamily="18" charset="0"/>
                <a:cs typeface="Times New Roman" panose="02020603050405020304" pitchFamily="18" charset="0"/>
              </a:rPr>
              <a:t>daneç</a:t>
            </a:r>
            <a:r>
              <a:rPr lang="tr-TR" sz="2400" dirty="0" smtClean="0">
                <a:solidFill>
                  <a:srgbClr val="00060A"/>
                </a:solidFill>
                <a:latin typeface="Arial" panose="020B0604020202020204" pitchFamily="34" charset="0"/>
                <a:ea typeface="Times New Roman" panose="02020603050405020304" pitchFamily="18" charset="0"/>
                <a:cs typeface="Times New Roman" panose="02020603050405020304" pitchFamily="18" charset="0"/>
              </a:rPr>
              <a:t> </a:t>
            </a: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kullanılabileceğini belirttik. </a:t>
            </a:r>
            <a:r>
              <a:rPr lang="tr-TR" sz="2400"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Lashing</a:t>
            </a: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veya bağlama da bu amacı gerçekleştirmek üzere başvurulan bir yoldur. Özellikle güverte yüklerinin, gemi yalpa ve baş-kıçlarıyla yerinden oynamamasını sağlamak için bağlama yoluna başvurulur</a:t>
            </a:r>
            <a:r>
              <a:rPr lang="tr-TR" sz="2400" dirty="0" smtClean="0">
                <a:solidFill>
                  <a:srgbClr val="00060A"/>
                </a:solidFill>
                <a:latin typeface="Arial" panose="020B0604020202020204" pitchFamily="34" charset="0"/>
                <a:ea typeface="Times New Roman" panose="02020603050405020304" pitchFamily="18" charset="0"/>
                <a:cs typeface="Times New Roman" panose="02020603050405020304" pitchFamily="18" charset="0"/>
              </a:rPr>
              <a:t>.</a:t>
            </a:r>
          </a:p>
          <a:p>
            <a:pPr indent="449580" algn="just">
              <a:lnSpc>
                <a:spcPct val="115000"/>
              </a:lnSpc>
              <a:spcAft>
                <a:spcPts val="0"/>
              </a:spcAft>
            </a:pP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r>
              <a:rPr lang="tr-TR" sz="2400" dirty="0" err="1">
                <a:solidFill>
                  <a:srgbClr val="00060A"/>
                </a:solidFill>
                <a:latin typeface="Arial" panose="020B0604020202020204" pitchFamily="34" charset="0"/>
                <a:ea typeface="Times New Roman" panose="02020603050405020304" pitchFamily="18" charset="0"/>
              </a:rPr>
              <a:t>Lashing</a:t>
            </a:r>
            <a:r>
              <a:rPr lang="tr-TR" sz="2400" dirty="0">
                <a:solidFill>
                  <a:srgbClr val="00060A"/>
                </a:solidFill>
                <a:latin typeface="Arial" panose="020B0604020202020204" pitchFamily="34" charset="0"/>
                <a:ea typeface="Times New Roman" panose="02020603050405020304" pitchFamily="18" charset="0"/>
              </a:rPr>
              <a:t> için başlıca </a:t>
            </a:r>
            <a:r>
              <a:rPr lang="tr-TR" sz="2400" b="1" dirty="0">
                <a:solidFill>
                  <a:srgbClr val="00060A"/>
                </a:solidFill>
                <a:latin typeface="Arial" panose="020B0604020202020204" pitchFamily="34" charset="0"/>
                <a:ea typeface="Times New Roman" panose="02020603050405020304" pitchFamily="18" charset="0"/>
              </a:rPr>
              <a:t>tel, halat ve zincir</a:t>
            </a:r>
            <a:r>
              <a:rPr lang="tr-TR" sz="2400" dirty="0">
                <a:solidFill>
                  <a:srgbClr val="00060A"/>
                </a:solidFill>
                <a:latin typeface="Arial" panose="020B0604020202020204" pitchFamily="34" charset="0"/>
                <a:ea typeface="Times New Roman" panose="02020603050405020304" pitchFamily="18" charset="0"/>
              </a:rPr>
              <a:t> kullanılır. </a:t>
            </a:r>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6109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430887"/>
          </a:xfrm>
          <a:prstGeom prst="rect">
            <a:avLst/>
          </a:prstGeom>
        </p:spPr>
        <p:txBody>
          <a:bodyPr wrap="square">
            <a:spAutoFit/>
          </a:bodyPr>
          <a:lstStyle/>
          <a:p>
            <a:r>
              <a:rPr lang="tr-TR" sz="2200" b="1" dirty="0"/>
              <a:t>YÜKLERİN LASHİNG (BAĞLAMA) YAPILMASI :</a:t>
            </a:r>
            <a:endParaRPr lang="tr-TR" sz="2200" dirty="0"/>
          </a:p>
        </p:txBody>
      </p:sp>
      <p:sp>
        <p:nvSpPr>
          <p:cNvPr id="3" name="Dikdörtgen 2"/>
          <p:cNvSpPr/>
          <p:nvPr/>
        </p:nvSpPr>
        <p:spPr>
          <a:xfrm>
            <a:off x="539552" y="1268760"/>
            <a:ext cx="8125998" cy="5133713"/>
          </a:xfrm>
          <a:prstGeom prst="rect">
            <a:avLst/>
          </a:prstGeom>
        </p:spPr>
        <p:txBody>
          <a:bodyPr wrap="square">
            <a:spAutoFit/>
          </a:bodyPr>
          <a:lstStyle/>
          <a:p>
            <a:pPr indent="449580" algn="just">
              <a:lnSpc>
                <a:spcPct val="115000"/>
              </a:lnSpc>
              <a:spcAft>
                <a:spcPts val="0"/>
              </a:spcAft>
            </a:pP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Bağlamada ister zincir, ister halat kullanılsın yükün oynamamasını sağlayacak iyi bir bağ yapılabilmesi için , yükün biçimine ve istif durumuna en uygun yerlerde mapalar bulunması şarttır. Elverişli yerlerde mapa yoksa, gemicilikte ne kadar bilgili ve becerikli olursa iyi bir bağ yapılamaz. Bu bakımdan yük zabiti bağlanması gerekecek bir yük yükleneceğini öğrendiği zaman, yükün boyutları ve ağırlığı hakkında bilgi edinilmeli ve bu yükü koyacağı yeri belirlemelidir. Bu yerdeki mapaların yeterli bir bağlamaya elverip vermeyeceğini araştırmalı ve gerekiyorsa yeni mapalar(</a:t>
            </a:r>
            <a:r>
              <a:rPr lang="tr-TR" sz="2400"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padeye</a:t>
            </a: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yaptırılmalıdır.</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r>
              <a:rPr lang="tr-TR" sz="2400" dirty="0" smtClean="0">
                <a:solidFill>
                  <a:srgbClr val="00060A"/>
                </a:solidFill>
                <a:latin typeface="Arial" panose="020B0604020202020204" pitchFamily="34" charset="0"/>
                <a:ea typeface="Times New Roman" panose="02020603050405020304" pitchFamily="18" charset="0"/>
              </a:rPr>
              <a:t>. </a:t>
            </a:r>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0666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430887"/>
          </a:xfrm>
          <a:prstGeom prst="rect">
            <a:avLst/>
          </a:prstGeom>
        </p:spPr>
        <p:txBody>
          <a:bodyPr wrap="square">
            <a:spAutoFit/>
          </a:bodyPr>
          <a:lstStyle/>
          <a:p>
            <a:r>
              <a:rPr lang="tr-TR" sz="2200" b="1" dirty="0"/>
              <a:t>YÜKLERİN LASHİNG (BAĞLAMA) YAPILMASI :</a:t>
            </a:r>
            <a:endParaRPr lang="tr-TR" sz="2200" dirty="0"/>
          </a:p>
        </p:txBody>
      </p:sp>
      <p:sp>
        <p:nvSpPr>
          <p:cNvPr id="3" name="Dikdörtgen 2"/>
          <p:cNvSpPr/>
          <p:nvPr/>
        </p:nvSpPr>
        <p:spPr>
          <a:xfrm>
            <a:off x="539552" y="1268760"/>
            <a:ext cx="8125998" cy="5558445"/>
          </a:xfrm>
          <a:prstGeom prst="rect">
            <a:avLst/>
          </a:prstGeom>
        </p:spPr>
        <p:txBody>
          <a:bodyPr wrap="square">
            <a:spAutoFit/>
          </a:bodyPr>
          <a:lstStyle/>
          <a:p>
            <a:pPr indent="449580" algn="just">
              <a:lnSpc>
                <a:spcPct val="115000"/>
              </a:lnSpc>
              <a:spcAft>
                <a:spcPts val="0"/>
              </a:spcAft>
            </a:pPr>
            <a:r>
              <a:rPr lang="tr-TR" sz="2400" b="1"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NOT:</a:t>
            </a:r>
            <a:r>
              <a:rPr lang="tr-TR" sz="2400"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Yükün</a:t>
            </a: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bağlanmasında tel halatlar zincirden çok </a:t>
            </a:r>
            <a:r>
              <a:rPr lang="tr-TR" sz="2400"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dahaelverişlidir</a:t>
            </a:r>
            <a:r>
              <a:rPr lang="tr-TR" sz="2400" b="1"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,çünkü</a:t>
            </a:r>
            <a:r>
              <a:rPr lang="tr-TR" sz="2400" b="1"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pPr indent="208915" algn="just">
              <a:lnSpc>
                <a:spcPct val="115000"/>
              </a:lnSpc>
              <a:spcAft>
                <a:spcPts val="0"/>
              </a:spcAft>
            </a:pPr>
            <a:r>
              <a:rPr lang="tr-TR" sz="2400" b="1"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-Tel halatın yük altından ve arasından geçirilmesi kolaydır. Böylece bağlama işlemi (zincir ya da kendir halat) kullandığından daha çabuk ve kolay yapılabilir.</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-Tel </a:t>
            </a:r>
            <a:r>
              <a:rPr lang="tr-TR" sz="2400"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haladın</a:t>
            </a: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boşu elle oldukça kolay alınabilir, bu yüzden az liftin kullanılarak bağların kolaylıkla deste olması sağlanabilir.</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-Tel halat </a:t>
            </a:r>
            <a:r>
              <a:rPr lang="tr-TR" sz="2400" dirty="0" err="1">
                <a:solidFill>
                  <a:srgbClr val="00060A"/>
                </a:solidFill>
                <a:latin typeface="Arial" panose="020B0604020202020204" pitchFamily="34" charset="0"/>
                <a:ea typeface="Times New Roman" panose="02020603050405020304" pitchFamily="18" charset="0"/>
                <a:cs typeface="Times New Roman" panose="02020603050405020304" pitchFamily="18" charset="0"/>
              </a:rPr>
              <a:t>doblin</a:t>
            </a:r>
            <a:r>
              <a:rPr lang="tr-TR" sz="2400" dirty="0">
                <a:solidFill>
                  <a:srgbClr val="00060A"/>
                </a:solidFill>
                <a:latin typeface="Arial" panose="020B0604020202020204" pitchFamily="34" charset="0"/>
                <a:ea typeface="Times New Roman" panose="02020603050405020304" pitchFamily="18" charset="0"/>
                <a:cs typeface="Times New Roman" panose="02020603050405020304" pitchFamily="18" charset="0"/>
              </a:rPr>
              <a:t> alınarak ve bir şeytan kilidi takılarak istenilen uzunlukta kesilebilir, böylece bir kilitle uygun mapaya bağlanır.</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7070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430887"/>
          </a:xfrm>
          <a:prstGeom prst="rect">
            <a:avLst/>
          </a:prstGeom>
        </p:spPr>
        <p:txBody>
          <a:bodyPr wrap="square">
            <a:spAutoFit/>
          </a:bodyPr>
          <a:lstStyle/>
          <a:p>
            <a:r>
              <a:rPr lang="tr-TR" sz="2200" b="1" dirty="0"/>
              <a:t>YÜKLERİN LASHİNG (BAĞLAMA) YAPILMASI :</a:t>
            </a:r>
            <a:endParaRPr lang="tr-TR" sz="2200" dirty="0"/>
          </a:p>
        </p:txBody>
      </p:sp>
      <p:sp>
        <p:nvSpPr>
          <p:cNvPr id="3" name="Dikdörtgen 2"/>
          <p:cNvSpPr/>
          <p:nvPr/>
        </p:nvSpPr>
        <p:spPr>
          <a:xfrm>
            <a:off x="539552" y="1268760"/>
            <a:ext cx="8125998" cy="4148828"/>
          </a:xfrm>
          <a:prstGeom prst="rect">
            <a:avLst/>
          </a:prstGeom>
        </p:spPr>
        <p:txBody>
          <a:bodyPr wrap="square">
            <a:spAutoFit/>
          </a:bodyPr>
          <a:lstStyle/>
          <a:p>
            <a:r>
              <a:rPr lang="tr-TR" sz="2400" dirty="0" err="1"/>
              <a:t>Lashingin</a:t>
            </a:r>
            <a:r>
              <a:rPr lang="tr-TR" sz="2400" dirty="0"/>
              <a:t> yolunca yapılmadığı savıyla sorumlu tutulmak olasılığını savuşturabilmek amacıyla kaptanlar, </a:t>
            </a:r>
            <a:r>
              <a:rPr lang="tr-TR" sz="2400" dirty="0" err="1"/>
              <a:t>laşing</a:t>
            </a:r>
            <a:r>
              <a:rPr lang="tr-TR" sz="2400" dirty="0"/>
              <a:t> işini, bu alanda uzmanlaşmış firmalara yaptırmak ya da gemice yaptırıp bu alanda uzmanlaşmış bir kimseye (eksper; Herhangi bir alanda bilgi ve deneyimine güvenilerek düşünce ve yorumuna başvurulan kişi-</a:t>
            </a:r>
            <a:r>
              <a:rPr lang="tr-TR" sz="2400" dirty="0" err="1"/>
              <a:t>surveyör</a:t>
            </a:r>
            <a:r>
              <a:rPr lang="tr-TR" sz="2400" dirty="0" smtClean="0"/>
              <a:t>; </a:t>
            </a:r>
            <a:r>
              <a:rPr lang="tr-TR" sz="2400" dirty="0" err="1" smtClean="0"/>
              <a:t>bilirkişi,etütçü</a:t>
            </a:r>
            <a:r>
              <a:rPr lang="tr-TR" sz="2400" dirty="0"/>
              <a:t>) göstererek “</a:t>
            </a:r>
            <a:r>
              <a:rPr lang="tr-TR" sz="2400" dirty="0" err="1"/>
              <a:t>lashing</a:t>
            </a:r>
            <a:r>
              <a:rPr lang="tr-TR" sz="2400" dirty="0"/>
              <a:t> sertifikası “ denen bir sertifika almak, böylece </a:t>
            </a:r>
            <a:r>
              <a:rPr lang="tr-TR" sz="2400" dirty="0" err="1"/>
              <a:t>laşing</a:t>
            </a:r>
            <a:r>
              <a:rPr lang="tr-TR" sz="2400" dirty="0"/>
              <a:t> işinin teknik bakımdan yolunca yapıldığını ispat edecek bir belgeyi elde bulundurmak yoluna </a:t>
            </a:r>
            <a:r>
              <a:rPr lang="tr-TR" sz="2400" dirty="0" smtClean="0"/>
              <a:t>giderler.</a:t>
            </a:r>
            <a:endParaRPr lang="tr-TR" sz="2400" dirty="0"/>
          </a:p>
          <a:p>
            <a:pPr algn="just">
              <a:lnSpc>
                <a:spcPct val="115000"/>
              </a:lnSpc>
              <a:spcAft>
                <a:spcPts val="0"/>
              </a:spcAft>
            </a:pPr>
            <a:r>
              <a:rPr lang="tr-TR" sz="2400" dirty="0" smtClean="0">
                <a:solidFill>
                  <a:srgbClr val="00060A"/>
                </a:solidFill>
                <a:latin typeface="Arial" panose="020B0604020202020204" pitchFamily="34" charset="0"/>
                <a:ea typeface="Times New Roman" panose="02020603050405020304" pitchFamily="18" charset="0"/>
                <a:cs typeface="Times New Roman" panose="02020603050405020304" pitchFamily="18" charset="0"/>
              </a:rPr>
              <a:t>.</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14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430887"/>
          </a:xfrm>
          <a:prstGeom prst="rect">
            <a:avLst/>
          </a:prstGeom>
        </p:spPr>
        <p:txBody>
          <a:bodyPr wrap="square">
            <a:spAutoFit/>
          </a:bodyPr>
          <a:lstStyle/>
          <a:p>
            <a:r>
              <a:rPr lang="tr-TR" sz="2200" b="1" dirty="0">
                <a:solidFill>
                  <a:srgbClr val="00060A"/>
                </a:solidFill>
                <a:latin typeface="Arial" panose="020B0604020202020204" pitchFamily="34" charset="0"/>
                <a:ea typeface="Times New Roman" panose="02020603050405020304" pitchFamily="18" charset="0"/>
              </a:rPr>
              <a:t>YÜKLEMEDE DUNNAGE KULLANIMI :</a:t>
            </a:r>
            <a:endParaRPr lang="tr-TR" sz="2200" dirty="0"/>
          </a:p>
        </p:txBody>
      </p:sp>
      <p:sp>
        <p:nvSpPr>
          <p:cNvPr id="3" name="Dikdörtgen 2"/>
          <p:cNvSpPr/>
          <p:nvPr/>
        </p:nvSpPr>
        <p:spPr>
          <a:xfrm>
            <a:off x="539552" y="1268760"/>
            <a:ext cx="8125998" cy="4425827"/>
          </a:xfrm>
          <a:prstGeom prst="rect">
            <a:avLst/>
          </a:prstGeom>
        </p:spPr>
        <p:txBody>
          <a:bodyPr wrap="square">
            <a:spAutoFit/>
          </a:bodyPr>
          <a:lstStyle/>
          <a:p>
            <a:r>
              <a:rPr lang="tr-TR" b="1" dirty="0"/>
              <a:t> </a:t>
            </a:r>
            <a:endParaRPr lang="tr-TR" dirty="0"/>
          </a:p>
          <a:p>
            <a:r>
              <a:rPr lang="tr-TR" sz="2400" dirty="0"/>
              <a:t>Yükün ıslaklık, sıkışma gibi etkilerle hasara uğramasını önlemek amacıyla tahta, hasır, bambu gibi şeylerin yük arasına ve altına konmakta kullanılmasına “</a:t>
            </a:r>
            <a:r>
              <a:rPr lang="tr-TR" sz="2400" dirty="0" err="1"/>
              <a:t>dunnaging</a:t>
            </a:r>
            <a:r>
              <a:rPr lang="tr-TR" sz="2400" dirty="0"/>
              <a:t>” denir.</a:t>
            </a:r>
          </a:p>
          <a:p>
            <a:endParaRPr lang="tr-TR" sz="2400" dirty="0" smtClean="0"/>
          </a:p>
          <a:p>
            <a:r>
              <a:rPr lang="tr-TR" sz="2400" dirty="0" smtClean="0"/>
              <a:t>Kullanılan </a:t>
            </a:r>
            <a:r>
              <a:rPr lang="tr-TR" sz="2400" dirty="0"/>
              <a:t>ne olursa olsun </a:t>
            </a:r>
            <a:r>
              <a:rPr lang="tr-TR" sz="2400" dirty="0" err="1"/>
              <a:t>dunnage</a:t>
            </a:r>
            <a:r>
              <a:rPr lang="tr-TR" sz="2400" dirty="0"/>
              <a:t> malzemesinin temiz ve lekesiz olması; rutubetli, hele deniz suyu ile ıslanmamış bulunması gerekir. Ama paslı demir gibi lekelenip paslanmasından sakınılmayacak yükler için kirli ve nemli </a:t>
            </a:r>
            <a:r>
              <a:rPr lang="tr-TR" sz="2400" dirty="0" err="1" smtClean="0"/>
              <a:t>daneç</a:t>
            </a:r>
            <a:r>
              <a:rPr lang="tr-TR" sz="2400" dirty="0" smtClean="0"/>
              <a:t> </a:t>
            </a:r>
            <a:r>
              <a:rPr lang="tr-TR" sz="2400" dirty="0"/>
              <a:t>kullanılabilir.</a:t>
            </a:r>
          </a:p>
          <a:p>
            <a:pPr algn="just">
              <a:lnSpc>
                <a:spcPct val="115000"/>
              </a:lnSpc>
              <a:spcAft>
                <a:spcPts val="0"/>
              </a:spcAft>
            </a:pPr>
            <a:r>
              <a:rPr lang="tr-TR" sz="2400" dirty="0" smtClean="0">
                <a:solidFill>
                  <a:srgbClr val="00060A"/>
                </a:solidFill>
                <a:latin typeface="Arial" panose="020B0604020202020204" pitchFamily="34" charset="0"/>
                <a:ea typeface="Times New Roman" panose="02020603050405020304" pitchFamily="18" charset="0"/>
                <a:cs typeface="Times New Roman" panose="02020603050405020304" pitchFamily="18" charset="0"/>
              </a:rPr>
              <a:t>.</a:t>
            </a:r>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911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smtClean="0"/>
              <a:t>RO </a:t>
            </a:r>
            <a:r>
              <a:rPr lang="tr-TR" sz="2600" dirty="0" err="1" smtClean="0"/>
              <a:t>RO</a:t>
            </a:r>
            <a:endParaRPr lang="tr-TR" sz="2600" dirty="0"/>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4" name="Dikdörtgen 3"/>
          <p:cNvSpPr/>
          <p:nvPr/>
        </p:nvSpPr>
        <p:spPr>
          <a:xfrm>
            <a:off x="755577" y="621110"/>
            <a:ext cx="8136904" cy="430887"/>
          </a:xfrm>
          <a:prstGeom prst="rect">
            <a:avLst/>
          </a:prstGeom>
        </p:spPr>
        <p:txBody>
          <a:bodyPr wrap="square">
            <a:spAutoFit/>
          </a:bodyPr>
          <a:lstStyle/>
          <a:p>
            <a:r>
              <a:rPr lang="tr-TR" sz="2200" b="1" dirty="0">
                <a:solidFill>
                  <a:srgbClr val="00060A"/>
                </a:solidFill>
                <a:latin typeface="Arial" panose="020B0604020202020204" pitchFamily="34" charset="0"/>
                <a:ea typeface="Times New Roman" panose="02020603050405020304" pitchFamily="18" charset="0"/>
              </a:rPr>
              <a:t>YÜKLEMEDE DUNNAGE KULLANIMI :</a:t>
            </a:r>
            <a:endParaRPr lang="tr-TR" sz="2200" dirty="0"/>
          </a:p>
        </p:txBody>
      </p:sp>
      <p:sp>
        <p:nvSpPr>
          <p:cNvPr id="3" name="Dikdörtgen 2"/>
          <p:cNvSpPr/>
          <p:nvPr/>
        </p:nvSpPr>
        <p:spPr>
          <a:xfrm>
            <a:off x="539552" y="1268760"/>
            <a:ext cx="8125998" cy="3594830"/>
          </a:xfrm>
          <a:prstGeom prst="rect">
            <a:avLst/>
          </a:prstGeom>
        </p:spPr>
        <p:txBody>
          <a:bodyPr wrap="square">
            <a:spAutoFit/>
          </a:bodyPr>
          <a:lstStyle/>
          <a:p>
            <a:r>
              <a:rPr lang="tr-TR" b="1" dirty="0"/>
              <a:t> </a:t>
            </a:r>
            <a:endParaRPr lang="tr-TR" dirty="0"/>
          </a:p>
          <a:p>
            <a:pPr algn="just">
              <a:lnSpc>
                <a:spcPct val="115000"/>
              </a:lnSpc>
              <a:spcAft>
                <a:spcPts val="0"/>
              </a:spcAft>
            </a:pPr>
            <a:r>
              <a:rPr lang="tr-TR" sz="2400" b="1" dirty="0" err="1">
                <a:solidFill>
                  <a:srgbClr val="00060A"/>
                </a:solidFill>
                <a:ea typeface="Times New Roman" panose="02020603050405020304" pitchFamily="18" charset="0"/>
                <a:cs typeface="Times New Roman" panose="02020603050405020304" pitchFamily="18" charset="0"/>
              </a:rPr>
              <a:t>Dunnage</a:t>
            </a:r>
            <a:r>
              <a:rPr lang="tr-TR" sz="2400" b="1" dirty="0">
                <a:solidFill>
                  <a:srgbClr val="00060A"/>
                </a:solidFill>
                <a:ea typeface="Times New Roman" panose="02020603050405020304" pitchFamily="18" charset="0"/>
                <a:cs typeface="Times New Roman" panose="02020603050405020304" pitchFamily="18" charset="0"/>
              </a:rPr>
              <a:t> Kullanımının Yararları :</a:t>
            </a:r>
            <a:endParaRPr lang="tr-TR" sz="2400" dirty="0">
              <a:ea typeface="Times New Roman" panose="02020603050405020304" pitchFamily="18" charset="0"/>
              <a:cs typeface="Times New Roman" panose="02020603050405020304" pitchFamily="18" charset="0"/>
            </a:endParaRPr>
          </a:p>
          <a:p>
            <a:pPr indent="209550" algn="just">
              <a:lnSpc>
                <a:spcPct val="115000"/>
              </a:lnSpc>
              <a:spcAft>
                <a:spcPts val="0"/>
              </a:spcAft>
            </a:pPr>
            <a:r>
              <a:rPr lang="tr-TR" sz="2400" b="1" dirty="0">
                <a:solidFill>
                  <a:srgbClr val="00060A"/>
                </a:solidFill>
                <a:ea typeface="Times New Roman" panose="02020603050405020304" pitchFamily="18" charset="0"/>
                <a:cs typeface="Times New Roman" panose="02020603050405020304" pitchFamily="18" charset="0"/>
              </a:rPr>
              <a:t> </a:t>
            </a:r>
            <a:endParaRPr lang="tr-TR" sz="2400" dirty="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smtClean="0">
                <a:solidFill>
                  <a:srgbClr val="00060A"/>
                </a:solidFill>
                <a:ea typeface="Times New Roman" panose="02020603050405020304" pitchFamily="18" charset="0"/>
                <a:cs typeface="Times New Roman" panose="02020603050405020304" pitchFamily="18" charset="0"/>
              </a:rPr>
              <a:t>* Tahliyede </a:t>
            </a:r>
            <a:r>
              <a:rPr lang="tr-TR" sz="2400" dirty="0">
                <a:solidFill>
                  <a:srgbClr val="00060A"/>
                </a:solidFill>
                <a:ea typeface="Times New Roman" panose="02020603050405020304" pitchFamily="18" charset="0"/>
                <a:cs typeface="Times New Roman" panose="02020603050405020304" pitchFamily="18" charset="0"/>
              </a:rPr>
              <a:t>kolaylık</a:t>
            </a:r>
            <a:endParaRPr lang="tr-TR" sz="2400" dirty="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smtClean="0">
                <a:solidFill>
                  <a:srgbClr val="00060A"/>
                </a:solidFill>
                <a:ea typeface="Times New Roman" panose="02020603050405020304" pitchFamily="18" charset="0"/>
                <a:cs typeface="Times New Roman" panose="02020603050405020304" pitchFamily="18" charset="0"/>
              </a:rPr>
              <a:t>* Yükün </a:t>
            </a:r>
            <a:r>
              <a:rPr lang="tr-TR" sz="2400" dirty="0">
                <a:solidFill>
                  <a:srgbClr val="00060A"/>
                </a:solidFill>
                <a:ea typeface="Times New Roman" panose="02020603050405020304" pitchFamily="18" charset="0"/>
                <a:cs typeface="Times New Roman" panose="02020603050405020304" pitchFamily="18" charset="0"/>
              </a:rPr>
              <a:t>ıslaklığa değmesini önlemek</a:t>
            </a:r>
            <a:endParaRPr lang="tr-TR" sz="2400" dirty="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smtClean="0">
                <a:solidFill>
                  <a:srgbClr val="00060A"/>
                </a:solidFill>
                <a:ea typeface="Times New Roman" panose="02020603050405020304" pitchFamily="18" charset="0"/>
                <a:cs typeface="Times New Roman" panose="02020603050405020304" pitchFamily="18" charset="0"/>
              </a:rPr>
              <a:t>* Ambar </a:t>
            </a:r>
            <a:r>
              <a:rPr lang="tr-TR" sz="2400" dirty="0">
                <a:solidFill>
                  <a:srgbClr val="00060A"/>
                </a:solidFill>
                <a:ea typeface="Times New Roman" panose="02020603050405020304" pitchFamily="18" charset="0"/>
                <a:cs typeface="Times New Roman" panose="02020603050405020304" pitchFamily="18" charset="0"/>
              </a:rPr>
              <a:t>içinde </a:t>
            </a:r>
            <a:r>
              <a:rPr lang="tr-TR" sz="2400" dirty="0" err="1">
                <a:solidFill>
                  <a:srgbClr val="00060A"/>
                </a:solidFill>
                <a:ea typeface="Times New Roman" panose="02020603050405020304" pitchFamily="18" charset="0"/>
                <a:cs typeface="Times New Roman" panose="02020603050405020304" pitchFamily="18" charset="0"/>
              </a:rPr>
              <a:t>yoğuşmayı</a:t>
            </a:r>
            <a:r>
              <a:rPr lang="tr-TR" sz="2400" dirty="0">
                <a:solidFill>
                  <a:srgbClr val="00060A"/>
                </a:solidFill>
                <a:ea typeface="Times New Roman" panose="02020603050405020304" pitchFamily="18" charset="0"/>
                <a:cs typeface="Times New Roman" panose="02020603050405020304" pitchFamily="18" charset="0"/>
              </a:rPr>
              <a:t> önlemek</a:t>
            </a:r>
            <a:endParaRPr lang="tr-TR" sz="2400" dirty="0">
              <a:ea typeface="Times New Roman" panose="02020603050405020304" pitchFamily="18" charset="0"/>
              <a:cs typeface="Times New Roman" panose="02020603050405020304" pitchFamily="18" charset="0"/>
            </a:endParaRPr>
          </a:p>
          <a:p>
            <a:pPr algn="just">
              <a:lnSpc>
                <a:spcPct val="115000"/>
              </a:lnSpc>
              <a:spcAft>
                <a:spcPts val="0"/>
              </a:spcAft>
            </a:pPr>
            <a:r>
              <a:rPr lang="tr-TR" sz="2400" dirty="0" smtClean="0">
                <a:solidFill>
                  <a:srgbClr val="00060A"/>
                </a:solidFill>
                <a:ea typeface="Times New Roman" panose="02020603050405020304" pitchFamily="18" charset="0"/>
                <a:cs typeface="Times New Roman" panose="02020603050405020304" pitchFamily="18" charset="0"/>
              </a:rPr>
              <a:t>* Yükün </a:t>
            </a:r>
            <a:r>
              <a:rPr lang="tr-TR" sz="2400" dirty="0">
                <a:solidFill>
                  <a:srgbClr val="00060A"/>
                </a:solidFill>
                <a:ea typeface="Times New Roman" panose="02020603050405020304" pitchFamily="18" charset="0"/>
                <a:cs typeface="Times New Roman" panose="02020603050405020304" pitchFamily="18" charset="0"/>
              </a:rPr>
              <a:t>sıkışıp ezilmesini önlemek</a:t>
            </a:r>
            <a:endParaRPr lang="tr-TR" sz="2400" dirty="0">
              <a:ea typeface="Times New Roman" panose="02020603050405020304" pitchFamily="18" charset="0"/>
              <a:cs typeface="Times New Roman" panose="02020603050405020304" pitchFamily="18" charset="0"/>
            </a:endParaRPr>
          </a:p>
          <a:p>
            <a:endParaRPr lang="tr-TR" sz="2000" dirty="0">
              <a:latin typeface="Calibri" panose="020F0502020204030204" pitchFamily="34" charset="0"/>
              <a:ea typeface="Times New Roman" panose="02020603050405020304" pitchFamily="18" charset="0"/>
              <a:cs typeface="Times New Roman" panose="02020603050405020304" pitchFamily="18" charset="0"/>
            </a:endParaRPr>
          </a:p>
          <a:p>
            <a:endParaRPr lang="tr-T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54565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3694</TotalTime>
  <Words>1045</Words>
  <Application>Microsoft Office PowerPoint</Application>
  <PresentationFormat>Ekran Gösterisi (4:3)</PresentationFormat>
  <Paragraphs>100</Paragraphs>
  <Slides>15</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15</vt:i4>
      </vt:variant>
    </vt:vector>
  </HeadingPairs>
  <TitlesOfParts>
    <vt:vector size="22" baseType="lpstr">
      <vt:lpstr>Adobe Fan Heiti Std B</vt:lpstr>
      <vt:lpstr>Arial</vt:lpstr>
      <vt:lpstr>Calibri</vt:lpstr>
      <vt:lpstr>Kozuka Gothic Pr6N B</vt:lpstr>
      <vt:lpstr>Myriad Pro</vt:lpstr>
      <vt:lpstr>Times New Roman</vt: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Samsun</cp:lastModifiedBy>
  <cp:revision>309</cp:revision>
  <dcterms:created xsi:type="dcterms:W3CDTF">2013-07-18T08:50:31Z</dcterms:created>
  <dcterms:modified xsi:type="dcterms:W3CDTF">2021-04-07T08:30:48Z</dcterms:modified>
</cp:coreProperties>
</file>